
<file path=ppt/authors.xml><?xml version="1.0" encoding="utf-8"?>
<p188:authorLst xmlns:a="http://schemas.openxmlformats.org/drawingml/2006/main" xmlns:r="http://schemas.openxmlformats.org/officeDocument/2006/relationships" xmlns:p188="http://schemas.microsoft.com/office/powerpoint/2018/8/main">
  <p188:author id="{15B3ADBD-324A-1FEC-FDC1-A38955120897}" name="Linda Hymans" initials="LH" userId="S::lhymans@somos.com::d1c55f44-a621-4926-ae0c-ec5d5da61984" providerId="AD"/>
  <p188:author id="{BC366CC2-0BAA-3859-0D82-2E204BA73A3E}" name="Cecilia McCabe" initials="CM" userId="S::cmccabe@somos.com::5e10fb4b-5474-4936-b457-6fc73a8e7c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16"/>
    <a:srgbClr val="0000FF"/>
    <a:srgbClr val="1F56EB"/>
    <a:srgbClr val="A9B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5" autoAdjust="0"/>
    <p:restoredTop sz="91924" autoAdjust="0"/>
  </p:normalViewPr>
  <p:slideViewPr>
    <p:cSldViewPr>
      <p:cViewPr varScale="1">
        <p:scale>
          <a:sx n="81" d="100"/>
          <a:sy n="81" d="100"/>
        </p:scale>
        <p:origin x="13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0ABC3-FBD8-BC44-8CDB-5ECD07668E5F}">
      <dsp:nvSpPr>
        <dsp:cNvPr id="0" name=""/>
        <dsp:cNvSpPr/>
      </dsp:nvSpPr>
      <dsp:spPr>
        <a:xfrm>
          <a:off x="2394" y="1069216"/>
          <a:ext cx="1709317" cy="1085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B6E9A-26CF-EF4D-AEB0-4844DB0E4968}">
      <dsp:nvSpPr>
        <dsp:cNvPr id="0" name=""/>
        <dsp:cNvSpPr/>
      </dsp:nvSpPr>
      <dsp:spPr>
        <a:xfrm>
          <a:off x="192318" y="1249644"/>
          <a:ext cx="1709317" cy="10854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dirty="0">
              <a:solidFill>
                <a:srgbClr val="000016"/>
              </a:solidFill>
            </a:rPr>
            <a:t>FCC holds full jurisdiction over the telephone numbering system and area code administration.</a:t>
          </a:r>
          <a:endParaRPr lang="en-US" sz="900" kern="1200" dirty="0">
            <a:solidFill>
              <a:srgbClr val="000016"/>
            </a:solidFill>
          </a:endParaRPr>
        </a:p>
      </dsp:txBody>
      <dsp:txXfrm>
        <a:off x="224109" y="1281435"/>
        <a:ext cx="1645735" cy="1021834"/>
      </dsp:txXfrm>
    </dsp:sp>
    <dsp:sp modelId="{7379A032-B40C-9240-9507-234DAE86362D}">
      <dsp:nvSpPr>
        <dsp:cNvPr id="0" name=""/>
        <dsp:cNvSpPr/>
      </dsp:nvSpPr>
      <dsp:spPr>
        <a:xfrm>
          <a:off x="2091560" y="1069216"/>
          <a:ext cx="1709317" cy="1085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B7347-941C-7E44-B5A5-91E159A6189E}">
      <dsp:nvSpPr>
        <dsp:cNvPr id="0" name=""/>
        <dsp:cNvSpPr/>
      </dsp:nvSpPr>
      <dsp:spPr>
        <a:xfrm>
          <a:off x="2281484" y="1249644"/>
          <a:ext cx="1709317" cy="10854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dirty="0">
              <a:solidFill>
                <a:srgbClr val="000016"/>
              </a:solidFill>
            </a:rPr>
            <a:t>FCC has delegated area code relief responsibilities to each state.</a:t>
          </a:r>
          <a:endParaRPr lang="en-US" sz="900" kern="1200" dirty="0">
            <a:solidFill>
              <a:srgbClr val="000016"/>
            </a:solidFill>
          </a:endParaRPr>
        </a:p>
      </dsp:txBody>
      <dsp:txXfrm>
        <a:off x="2313275" y="1281435"/>
        <a:ext cx="1645735" cy="1021834"/>
      </dsp:txXfrm>
    </dsp:sp>
    <dsp:sp modelId="{2DE4BAEC-CF8E-CA4E-829D-07055EF3CCB0}">
      <dsp:nvSpPr>
        <dsp:cNvPr id="0" name=""/>
        <dsp:cNvSpPr/>
      </dsp:nvSpPr>
      <dsp:spPr>
        <a:xfrm>
          <a:off x="4180726" y="1069216"/>
          <a:ext cx="1709317" cy="1085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B3F49-33A5-6140-8B0C-43422DE844B2}">
      <dsp:nvSpPr>
        <dsp:cNvPr id="0" name=""/>
        <dsp:cNvSpPr/>
      </dsp:nvSpPr>
      <dsp:spPr>
        <a:xfrm>
          <a:off x="4370650" y="1249644"/>
          <a:ext cx="1709317" cy="10854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dirty="0">
              <a:solidFill>
                <a:srgbClr val="000016"/>
              </a:solidFill>
            </a:rPr>
            <a:t>The CPUC conducts area code relief and determines method to introduce a new area code in accordance with Public Utilities Code Sections 7930-7943.</a:t>
          </a:r>
          <a:endParaRPr lang="en-US" sz="900" kern="1200" dirty="0">
            <a:solidFill>
              <a:srgbClr val="000016"/>
            </a:solidFill>
          </a:endParaRPr>
        </a:p>
      </dsp:txBody>
      <dsp:txXfrm>
        <a:off x="4402441" y="1281435"/>
        <a:ext cx="1645735" cy="1021834"/>
      </dsp:txXfrm>
    </dsp:sp>
    <dsp:sp modelId="{DC964EC9-C875-3A4B-8EDF-E4986871DE37}">
      <dsp:nvSpPr>
        <dsp:cNvPr id="0" name=""/>
        <dsp:cNvSpPr/>
      </dsp:nvSpPr>
      <dsp:spPr>
        <a:xfrm>
          <a:off x="6269892" y="1069216"/>
          <a:ext cx="1709317" cy="1085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E2FA2-81FA-AA4D-BF99-3C436A981D87}">
      <dsp:nvSpPr>
        <dsp:cNvPr id="0" name=""/>
        <dsp:cNvSpPr/>
      </dsp:nvSpPr>
      <dsp:spPr>
        <a:xfrm>
          <a:off x="6459816" y="1249644"/>
          <a:ext cx="1709317" cy="10854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dirty="0">
              <a:solidFill>
                <a:srgbClr val="000016"/>
              </a:solidFill>
            </a:rPr>
            <a:t>Area codes are managed and assigned by the North American Numbering Plan Administrator (NANPA).</a:t>
          </a:r>
          <a:endParaRPr lang="en-US" sz="900" kern="1200" dirty="0">
            <a:solidFill>
              <a:srgbClr val="000016"/>
            </a:solidFill>
          </a:endParaRPr>
        </a:p>
      </dsp:txBody>
      <dsp:txXfrm>
        <a:off x="6491607" y="1281435"/>
        <a:ext cx="1645735" cy="1021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24C85-4307-6247-A8C3-693E1E2AA707}">
      <dsp:nvSpPr>
        <dsp:cNvPr id="0" name=""/>
        <dsp:cNvSpPr/>
      </dsp:nvSpPr>
      <dsp:spPr>
        <a:xfrm>
          <a:off x="6939" y="282146"/>
          <a:ext cx="2746428" cy="823928"/>
        </a:xfrm>
        <a:prstGeom prst="chevron">
          <a:avLst>
            <a:gd name="adj" fmla="val 3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32" tIns="101732" rIns="101732" bIns="101732" numCol="1" spcCol="1270" anchor="ctr" anchorCtr="0">
          <a:noAutofit/>
        </a:bodyPr>
        <a:lstStyle/>
        <a:p>
          <a:pPr marL="0" lvl="0" indent="0" algn="ctr" defTabSz="1244600">
            <a:lnSpc>
              <a:spcPct val="90000"/>
            </a:lnSpc>
            <a:spcBef>
              <a:spcPct val="0"/>
            </a:spcBef>
            <a:spcAft>
              <a:spcPct val="35000"/>
            </a:spcAft>
            <a:buNone/>
          </a:pPr>
          <a:r>
            <a:rPr lang="en-US" sz="2800" kern="1200"/>
            <a:t>Present</a:t>
          </a:r>
        </a:p>
      </dsp:txBody>
      <dsp:txXfrm>
        <a:off x="254117" y="282146"/>
        <a:ext cx="2252072" cy="823928"/>
      </dsp:txXfrm>
    </dsp:sp>
    <dsp:sp modelId="{8C9AB8E4-6905-BE45-B4A0-C69E3EA164DA}">
      <dsp:nvSpPr>
        <dsp:cNvPr id="0" name=""/>
        <dsp:cNvSpPr/>
      </dsp:nvSpPr>
      <dsp:spPr>
        <a:xfrm>
          <a:off x="6939" y="1106075"/>
          <a:ext cx="2499249" cy="2016054"/>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96" tIns="197496" rIns="197496" bIns="394992"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16"/>
              </a:solidFill>
            </a:rPr>
            <a:t>Area code relief plan</a:t>
          </a:r>
        </a:p>
        <a:p>
          <a:pPr marL="0" lvl="0" indent="0" algn="l" defTabSz="889000">
            <a:lnSpc>
              <a:spcPct val="90000"/>
            </a:lnSpc>
            <a:spcBef>
              <a:spcPct val="0"/>
            </a:spcBef>
            <a:spcAft>
              <a:spcPct val="35000"/>
            </a:spcAft>
            <a:buNone/>
          </a:pPr>
          <a:r>
            <a:rPr lang="en-US" sz="2000" kern="1200" dirty="0">
              <a:solidFill>
                <a:srgbClr val="000016"/>
              </a:solidFill>
            </a:rPr>
            <a:t>Effects of an overlay</a:t>
          </a:r>
        </a:p>
      </dsp:txBody>
      <dsp:txXfrm>
        <a:off x="6939" y="1106075"/>
        <a:ext cx="2499249" cy="2016054"/>
      </dsp:txXfrm>
    </dsp:sp>
    <dsp:sp modelId="{6FCB3627-D32A-FC4A-9799-B2F33FEE1F4C}">
      <dsp:nvSpPr>
        <dsp:cNvPr id="0" name=""/>
        <dsp:cNvSpPr/>
      </dsp:nvSpPr>
      <dsp:spPr>
        <a:xfrm>
          <a:off x="2712549" y="282146"/>
          <a:ext cx="2746428" cy="823928"/>
        </a:xfrm>
        <a:prstGeom prst="chevron">
          <a:avLst>
            <a:gd name="adj" fmla="val 30000"/>
          </a:avLst>
        </a:prstGeom>
        <a:solidFill>
          <a:schemeClr val="accent2">
            <a:hueOff val="-727682"/>
            <a:satOff val="-41964"/>
            <a:lumOff val="4314"/>
            <a:alphaOff val="0"/>
          </a:schemeClr>
        </a:solidFill>
        <a:ln w="19050" cap="rnd"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32" tIns="101732" rIns="101732" bIns="101732" numCol="1" spcCol="1270" anchor="ctr" anchorCtr="0">
          <a:noAutofit/>
        </a:bodyPr>
        <a:lstStyle/>
        <a:p>
          <a:pPr marL="0" lvl="0" indent="0" algn="ctr" defTabSz="1244600">
            <a:lnSpc>
              <a:spcPct val="90000"/>
            </a:lnSpc>
            <a:spcBef>
              <a:spcPct val="0"/>
            </a:spcBef>
            <a:spcAft>
              <a:spcPct val="35000"/>
            </a:spcAft>
            <a:buNone/>
          </a:pPr>
          <a:r>
            <a:rPr lang="en-US" sz="2800" kern="1200"/>
            <a:t>Provide</a:t>
          </a:r>
          <a:endParaRPr lang="en-US" sz="2800" kern="1200" dirty="0"/>
        </a:p>
      </dsp:txBody>
      <dsp:txXfrm>
        <a:off x="2959727" y="282146"/>
        <a:ext cx="2252072" cy="823928"/>
      </dsp:txXfrm>
    </dsp:sp>
    <dsp:sp modelId="{193580D5-D3FD-9846-9959-D03BB8F15184}">
      <dsp:nvSpPr>
        <dsp:cNvPr id="0" name=""/>
        <dsp:cNvSpPr/>
      </dsp:nvSpPr>
      <dsp:spPr>
        <a:xfrm>
          <a:off x="2712549" y="1106075"/>
          <a:ext cx="2499249" cy="2016054"/>
        </a:xfrm>
        <a:prstGeom prst="rect">
          <a:avLst/>
        </a:prstGeom>
        <a:solidFill>
          <a:schemeClr val="accent2">
            <a:tint val="40000"/>
            <a:alpha val="90000"/>
            <a:hueOff val="-424613"/>
            <a:satOff val="-37673"/>
            <a:lumOff val="-385"/>
            <a:alphaOff val="0"/>
          </a:schemeClr>
        </a:solidFill>
        <a:ln w="19050" cap="rnd" cmpd="sng" algn="ctr">
          <a:solidFill>
            <a:schemeClr val="accent2">
              <a:tint val="40000"/>
              <a:alpha val="90000"/>
              <a:hueOff val="-424613"/>
              <a:satOff val="-37673"/>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96" tIns="197496" rIns="197496" bIns="394992"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16"/>
              </a:solidFill>
            </a:rPr>
            <a:t>Provide estimated implementation schedule of new area code</a:t>
          </a:r>
        </a:p>
      </dsp:txBody>
      <dsp:txXfrm>
        <a:off x="2712549" y="1106075"/>
        <a:ext cx="2499249" cy="2016054"/>
      </dsp:txXfrm>
    </dsp:sp>
    <dsp:sp modelId="{7D6E68C6-2AB8-E043-9A93-1ABBA69AE2A3}">
      <dsp:nvSpPr>
        <dsp:cNvPr id="0" name=""/>
        <dsp:cNvSpPr/>
      </dsp:nvSpPr>
      <dsp:spPr>
        <a:xfrm>
          <a:off x="5418160" y="282146"/>
          <a:ext cx="2746428" cy="823928"/>
        </a:xfrm>
        <a:prstGeom prst="chevron">
          <a:avLst>
            <a:gd name="adj" fmla="val 30000"/>
          </a:avLst>
        </a:prstGeom>
        <a:solidFill>
          <a:schemeClr val="accent2">
            <a:hueOff val="-1455363"/>
            <a:satOff val="-83928"/>
            <a:lumOff val="8628"/>
            <a:alphaOff val="0"/>
          </a:schemeClr>
        </a:solidFill>
        <a:ln w="19050" cap="rnd"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32" tIns="101732" rIns="101732" bIns="101732" numCol="1" spcCol="1270" anchor="ctr" anchorCtr="0">
          <a:noAutofit/>
        </a:bodyPr>
        <a:lstStyle/>
        <a:p>
          <a:pPr marL="0" lvl="0" indent="0" algn="ctr" defTabSz="1244600">
            <a:lnSpc>
              <a:spcPct val="90000"/>
            </a:lnSpc>
            <a:spcBef>
              <a:spcPct val="0"/>
            </a:spcBef>
            <a:spcAft>
              <a:spcPct val="35000"/>
            </a:spcAft>
            <a:buNone/>
          </a:pPr>
          <a:r>
            <a:rPr lang="en-US" sz="2800" kern="1200"/>
            <a:t>Solicit</a:t>
          </a:r>
        </a:p>
      </dsp:txBody>
      <dsp:txXfrm>
        <a:off x="5665338" y="282146"/>
        <a:ext cx="2252072" cy="823928"/>
      </dsp:txXfrm>
    </dsp:sp>
    <dsp:sp modelId="{7AC5D3C7-14E5-024E-975C-C95D872B54E6}">
      <dsp:nvSpPr>
        <dsp:cNvPr id="0" name=""/>
        <dsp:cNvSpPr/>
      </dsp:nvSpPr>
      <dsp:spPr>
        <a:xfrm>
          <a:off x="5418160" y="1106075"/>
          <a:ext cx="2499249" cy="2016054"/>
        </a:xfrm>
        <a:prstGeom prst="rect">
          <a:avLst/>
        </a:prstGeom>
        <a:solidFill>
          <a:schemeClr val="accent2">
            <a:tint val="40000"/>
            <a:alpha val="90000"/>
            <a:hueOff val="-849226"/>
            <a:satOff val="-75346"/>
            <a:lumOff val="-769"/>
            <a:alphaOff val="0"/>
          </a:schemeClr>
        </a:solidFill>
        <a:ln w="19050" cap="rnd"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96" tIns="197496" rIns="197496" bIns="394992"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16"/>
              </a:solidFill>
            </a:rPr>
            <a:t>Solicit opinions and feedback</a:t>
          </a:r>
        </a:p>
      </dsp:txBody>
      <dsp:txXfrm>
        <a:off x="5418160" y="1106075"/>
        <a:ext cx="2499249" cy="20160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6D572-AC68-CB40-8FAC-8176408B575B}">
      <dsp:nvSpPr>
        <dsp:cNvPr id="0" name=""/>
        <dsp:cNvSpPr/>
      </dsp:nvSpPr>
      <dsp:spPr>
        <a:xfrm>
          <a:off x="572006" y="1497881"/>
          <a:ext cx="2941750" cy="408513"/>
        </a:xfrm>
        <a:prstGeom prst="homePlate">
          <a:avLst>
            <a:gd name="adj" fmla="val 4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a:lnSpc>
              <a:spcPct val="90000"/>
            </a:lnSpc>
            <a:spcBef>
              <a:spcPct val="0"/>
            </a:spcBef>
            <a:spcAft>
              <a:spcPct val="35000"/>
            </a:spcAft>
            <a:buNone/>
          </a:pPr>
          <a:r>
            <a:rPr lang="en-US" sz="1300" kern="1200"/>
            <a:t>1997</a:t>
          </a:r>
        </a:p>
      </dsp:txBody>
      <dsp:txXfrm>
        <a:off x="572006" y="1497881"/>
        <a:ext cx="2860047" cy="408513"/>
      </dsp:txXfrm>
    </dsp:sp>
    <dsp:sp modelId="{D5979089-2711-FE44-8B1A-50D45CE1781A}">
      <dsp:nvSpPr>
        <dsp:cNvPr id="0" name=""/>
        <dsp:cNvSpPr/>
      </dsp:nvSpPr>
      <dsp:spPr>
        <a:xfrm>
          <a:off x="0" y="0"/>
          <a:ext cx="4085764" cy="108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b" anchorCtr="1">
          <a:noAutofit/>
        </a:bodyPr>
        <a:lstStyle/>
        <a:p>
          <a:pPr marL="0" lvl="0" indent="0" algn="ctr" defTabSz="577850">
            <a:lnSpc>
              <a:spcPct val="90000"/>
            </a:lnSpc>
            <a:spcBef>
              <a:spcPct val="0"/>
            </a:spcBef>
            <a:spcAft>
              <a:spcPct val="35000"/>
            </a:spcAft>
            <a:buNone/>
          </a:pPr>
          <a:r>
            <a:rPr lang="en-US" sz="1300" kern="1200"/>
            <a:t>The CPUC ordered a split of the 916 area code and introduced the 530 area code.</a:t>
          </a:r>
        </a:p>
      </dsp:txBody>
      <dsp:txXfrm>
        <a:off x="0" y="0"/>
        <a:ext cx="4085764" cy="1089368"/>
      </dsp:txXfrm>
    </dsp:sp>
    <dsp:sp modelId="{466E9B62-892D-A342-9BCD-32F2DEE9C755}">
      <dsp:nvSpPr>
        <dsp:cNvPr id="0" name=""/>
        <dsp:cNvSpPr/>
      </dsp:nvSpPr>
      <dsp:spPr>
        <a:xfrm>
          <a:off x="3513757" y="1702138"/>
          <a:ext cx="1144013" cy="0"/>
        </a:xfrm>
        <a:custGeom>
          <a:avLst/>
          <a:gdLst/>
          <a:ahLst/>
          <a:cxnLst/>
          <a:rect l="0" t="0" r="0" b="0"/>
          <a:pathLst>
            <a:path>
              <a:moveTo>
                <a:pt x="0" y="0"/>
              </a:moveTo>
              <a:lnTo>
                <a:pt x="1144013"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813004-64E3-1545-AABF-74F0E45C37FD}">
      <dsp:nvSpPr>
        <dsp:cNvPr id="0" name=""/>
        <dsp:cNvSpPr/>
      </dsp:nvSpPr>
      <dsp:spPr>
        <a:xfrm>
          <a:off x="2042882" y="1157454"/>
          <a:ext cx="0" cy="340427"/>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AB2993A-DB4E-6F45-88AC-57FC95FFF5DC}">
      <dsp:nvSpPr>
        <dsp:cNvPr id="0" name=""/>
        <dsp:cNvSpPr/>
      </dsp:nvSpPr>
      <dsp:spPr>
        <a:xfrm>
          <a:off x="2008839" y="1089368"/>
          <a:ext cx="68085" cy="6808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4AF63-5C59-1943-97E4-0B1178860F4A}">
      <dsp:nvSpPr>
        <dsp:cNvPr id="0" name=""/>
        <dsp:cNvSpPr/>
      </dsp:nvSpPr>
      <dsp:spPr>
        <a:xfrm rot="10800000">
          <a:off x="4657770" y="1497881"/>
          <a:ext cx="2941750" cy="408513"/>
        </a:xfrm>
        <a:prstGeom prst="homePlate">
          <a:avLst>
            <a:gd name="adj" fmla="val 4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a:lnSpc>
              <a:spcPct val="90000"/>
            </a:lnSpc>
            <a:spcBef>
              <a:spcPct val="0"/>
            </a:spcBef>
            <a:spcAft>
              <a:spcPct val="35000"/>
            </a:spcAft>
            <a:buNone/>
          </a:pPr>
          <a:r>
            <a:rPr lang="en-US" sz="1300" kern="1200"/>
            <a:t>2025</a:t>
          </a:r>
        </a:p>
      </dsp:txBody>
      <dsp:txXfrm rot="10800000">
        <a:off x="4739473" y="1497881"/>
        <a:ext cx="2860047" cy="408513"/>
      </dsp:txXfrm>
    </dsp:sp>
    <dsp:sp modelId="{444875BD-21AD-E943-9414-523BFBC47AD5}">
      <dsp:nvSpPr>
        <dsp:cNvPr id="0" name=""/>
        <dsp:cNvSpPr/>
      </dsp:nvSpPr>
      <dsp:spPr>
        <a:xfrm>
          <a:off x="4085764" y="2314908"/>
          <a:ext cx="4085764" cy="108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t" anchorCtr="1">
          <a:noAutofit/>
        </a:bodyPr>
        <a:lstStyle/>
        <a:p>
          <a:pPr marL="0" lvl="0" indent="0" algn="ctr" defTabSz="577850">
            <a:lnSpc>
              <a:spcPct val="90000"/>
            </a:lnSpc>
            <a:spcBef>
              <a:spcPct val="0"/>
            </a:spcBef>
            <a:spcAft>
              <a:spcPct val="35000"/>
            </a:spcAft>
            <a:buNone/>
          </a:pPr>
          <a:r>
            <a:rPr lang="en-US" sz="1300" kern="1200"/>
            <a:t>NANPA forecasted the 530 area code will exhaust all prefixes by September 2025.</a:t>
          </a:r>
        </a:p>
      </dsp:txBody>
      <dsp:txXfrm>
        <a:off x="4085764" y="2314908"/>
        <a:ext cx="4085764" cy="1089368"/>
      </dsp:txXfrm>
    </dsp:sp>
    <dsp:sp modelId="{3E5AE5F7-1492-0441-BF11-A3A966BC9C85}">
      <dsp:nvSpPr>
        <dsp:cNvPr id="0" name=""/>
        <dsp:cNvSpPr/>
      </dsp:nvSpPr>
      <dsp:spPr>
        <a:xfrm>
          <a:off x="6128645" y="1906395"/>
          <a:ext cx="0" cy="340427"/>
        </a:xfrm>
        <a:prstGeom prst="line">
          <a:avLst/>
        </a:prstGeom>
        <a:noFill/>
        <a:ln w="12700" cap="rnd"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9BD0CA0-93CE-8F4F-BE6D-32FCD998456C}">
      <dsp:nvSpPr>
        <dsp:cNvPr id="0" name=""/>
        <dsp:cNvSpPr/>
      </dsp:nvSpPr>
      <dsp:spPr>
        <a:xfrm>
          <a:off x="6094603" y="2246822"/>
          <a:ext cx="68085" cy="6808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E4DD2-4BF6-1E44-9A66-CEC78A46FB75}">
      <dsp:nvSpPr>
        <dsp:cNvPr id="0" name=""/>
        <dsp:cNvSpPr/>
      </dsp:nvSpPr>
      <dsp:spPr>
        <a:xfrm>
          <a:off x="0" y="281186"/>
          <a:ext cx="4211240" cy="421124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81BC7-202E-4246-895A-3437D6A22108}">
      <dsp:nvSpPr>
        <dsp:cNvPr id="0" name=""/>
        <dsp:cNvSpPr/>
      </dsp:nvSpPr>
      <dsp:spPr>
        <a:xfrm>
          <a:off x="400067" y="681254"/>
          <a:ext cx="1642383" cy="164238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Assigns area codes and prefixes </a:t>
          </a:r>
        </a:p>
      </dsp:txBody>
      <dsp:txXfrm>
        <a:off x="480242" y="761429"/>
        <a:ext cx="1482033" cy="1482033"/>
      </dsp:txXfrm>
    </dsp:sp>
    <dsp:sp modelId="{44605667-D255-9240-9E9E-D01F34DDE417}">
      <dsp:nvSpPr>
        <dsp:cNvPr id="0" name=""/>
        <dsp:cNvSpPr/>
      </dsp:nvSpPr>
      <dsp:spPr>
        <a:xfrm>
          <a:off x="2168788" y="681254"/>
          <a:ext cx="1642383" cy="164238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Tracks number usage, receives numbering reports from the service providers </a:t>
          </a:r>
        </a:p>
      </dsp:txBody>
      <dsp:txXfrm>
        <a:off x="2248963" y="761429"/>
        <a:ext cx="1482033" cy="1482033"/>
      </dsp:txXfrm>
    </dsp:sp>
    <dsp:sp modelId="{31F1572D-5DBE-114A-A50B-CA96250AC090}">
      <dsp:nvSpPr>
        <dsp:cNvPr id="0" name=""/>
        <dsp:cNvSpPr/>
      </dsp:nvSpPr>
      <dsp:spPr>
        <a:xfrm>
          <a:off x="400067" y="2449975"/>
          <a:ext cx="1642383" cy="164238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Forecasts when area codes will run out of available prefixes, or “exhaust”</a:t>
          </a:r>
        </a:p>
      </dsp:txBody>
      <dsp:txXfrm>
        <a:off x="480242" y="2530150"/>
        <a:ext cx="1482033" cy="1482033"/>
      </dsp:txXfrm>
    </dsp:sp>
    <dsp:sp modelId="{D8E6D5A2-FDD2-6846-B5BE-7CCE6C77BA5C}">
      <dsp:nvSpPr>
        <dsp:cNvPr id="0" name=""/>
        <dsp:cNvSpPr/>
      </dsp:nvSpPr>
      <dsp:spPr>
        <a:xfrm>
          <a:off x="2168788" y="2449975"/>
          <a:ext cx="1642383" cy="164238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Coordinates planning to introduce a new area code</a:t>
          </a:r>
          <a:r>
            <a:rPr lang="en-US" sz="1200" i="1" kern="1200" dirty="0"/>
            <a:t> </a:t>
          </a:r>
          <a:r>
            <a:rPr lang="en-US" sz="1200" kern="1200" dirty="0"/>
            <a:t>which starts 36 months before the forecasted exhaust </a:t>
          </a:r>
          <a:r>
            <a:rPr lang="en-US" sz="1200" i="1" kern="1200" dirty="0"/>
            <a:t> </a:t>
          </a:r>
          <a:endParaRPr lang="en-US" sz="1200" kern="1200" dirty="0"/>
        </a:p>
      </dsp:txBody>
      <dsp:txXfrm>
        <a:off x="2248963" y="2530150"/>
        <a:ext cx="1482033" cy="14820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23880</TotalTime>
  <Words>936</Words>
  <Application>Microsoft Office PowerPoint</Application>
  <PresentationFormat>On-screen Show (4:3)</PresentationFormat>
  <Paragraphs>224</Paragraphs>
  <Slides>15</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Century Gothic</vt:lpstr>
      <vt:lpstr>Courier New</vt:lpstr>
      <vt:lpstr>Wingdings 3</vt:lpstr>
      <vt:lpstr>2_Default Design</vt:lpstr>
      <vt:lpstr>Ion</vt:lpstr>
      <vt:lpstr>PowerPoint Presentation</vt:lpstr>
      <vt:lpstr>PowerPoint Presentation</vt:lpstr>
      <vt:lpstr>California Public Utilities  Commission’s Role</vt:lpstr>
      <vt:lpstr>Purpose and Objectives</vt:lpstr>
      <vt:lpstr>530 Area Code History</vt:lpstr>
      <vt:lpstr>NANPA’s Responsibilities</vt:lpstr>
      <vt:lpstr>Factors to Consider in  Area Code Exhaust Forecast</vt:lpstr>
      <vt:lpstr>Rate Centers</vt:lpstr>
      <vt:lpstr>530 Area Code Background</vt:lpstr>
      <vt:lpstr>Number of Prefixes Remaining</vt:lpstr>
      <vt:lpstr>530 Area Code Overlay Relief Method</vt:lpstr>
      <vt:lpstr>Impacts of the Proposed Overlay</vt:lpstr>
      <vt:lpstr>PowerPoint Presentation</vt:lpstr>
      <vt:lpstr>Estimated Implementation Schedule  of the Proposed Overlay</vt:lpstr>
      <vt:lpstr>Questions &amp; Comments</vt:lpstr>
    </vt:vector>
  </TitlesOfParts>
  <Company>cpuc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 New Area Code is Necessary</dc:title>
  <dc:creator>katherine Morehouse</dc:creator>
  <cp:lastModifiedBy>Cecilia McCabe</cp:lastModifiedBy>
  <cp:revision>280</cp:revision>
  <cp:lastPrinted>2017-01-09T19:30:05Z</cp:lastPrinted>
  <dcterms:created xsi:type="dcterms:W3CDTF">2011-02-24T20:18:18Z</dcterms:created>
  <dcterms:modified xsi:type="dcterms:W3CDTF">2022-10-11T20:47:20Z</dcterms:modified>
</cp:coreProperties>
</file>